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6"/>
  </p:notesMasterIdLst>
  <p:sldIdLst>
    <p:sldId id="256" r:id="rId9"/>
    <p:sldId id="258" r:id="rId10"/>
    <p:sldId id="269" r:id="rId11"/>
    <p:sldId id="284" r:id="rId12"/>
    <p:sldId id="853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850" r:id="rId21"/>
    <p:sldId id="851" r:id="rId22"/>
    <p:sldId id="852" r:id="rId23"/>
    <p:sldId id="263" r:id="rId24"/>
    <p:sldId id="843" r:id="rId25"/>
    <p:sldId id="264" r:id="rId26"/>
    <p:sldId id="265" r:id="rId27"/>
    <p:sldId id="266" r:id="rId28"/>
    <p:sldId id="271" r:id="rId29"/>
    <p:sldId id="290" r:id="rId30"/>
    <p:sldId id="281" r:id="rId31"/>
    <p:sldId id="272" r:id="rId32"/>
    <p:sldId id="273" r:id="rId33"/>
    <p:sldId id="274" r:id="rId34"/>
    <p:sldId id="275" r:id="rId35"/>
    <p:sldId id="277" r:id="rId36"/>
    <p:sldId id="280" r:id="rId37"/>
    <p:sldId id="282" r:id="rId38"/>
    <p:sldId id="285" r:id="rId39"/>
    <p:sldId id="286" r:id="rId40"/>
    <p:sldId id="287" r:id="rId41"/>
    <p:sldId id="288" r:id="rId42"/>
    <p:sldId id="260" r:id="rId43"/>
    <p:sldId id="844" r:id="rId44"/>
    <p:sldId id="257" r:id="rId45"/>
  </p:sldIdLst>
  <p:sldSz cx="12192000" cy="6858000"/>
  <p:notesSz cx="6858000" cy="9144000"/>
  <p:embeddedFontLst>
    <p:embeddedFont>
      <p:font typeface="Tahoma" panose="020B0604030504040204" pitchFamily="34" charset="0"/>
      <p:regular r:id="rId47"/>
      <p:bold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ＭＳ Ｐゴシック" panose="020B0600070205080204" pitchFamily="34" charset="-128"/>
      <p:regular r:id="rId51"/>
    </p:embeddedFont>
    <p:embeddedFont>
      <p:font typeface="游ゴシック" panose="020B0400000000000000" pitchFamily="34" charset="-128"/>
      <p:regular r:id="rId52"/>
      <p:bold r:id="rId53"/>
    </p:embeddedFont>
    <p:embeddedFont>
      <p:font typeface="Vodafone Rg" panose="020B0604020202020204" charset="0"/>
      <p:regular r:id="rId54"/>
      <p:bold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Wingdings 3" panose="05040102010807070707" pitchFamily="18" charset="2"/>
      <p:regular r:id="rId64"/>
    </p:embeddedFont>
    <p:embeddedFont>
      <p:font typeface="Comic Sans MS" panose="030F0702030302020204" pitchFamily="66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72" d="100"/>
          <a:sy n="72" d="100"/>
        </p:scale>
        <p:origin x="300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customXml" Target="../customXml/item5.xml"/><Relationship Id="rId61" Type="http://schemas.openxmlformats.org/officeDocument/2006/relationships/font" Target="fonts/font15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Master" Target="slideMasters/slideMaster2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  <pc:docChgLst>
    <pc:chgData name="Csatari, Gergely (Nokia - FI/Espoo)" userId="f5bffca3-77e4-4f86-ab35-a6eae4fbf322" providerId="ADAL" clId="{BBA4B079-98B3-4956-B2F7-416CA4E03669}"/>
    <pc:docChg chg="addSld modSld">
      <pc:chgData name="Csatari, Gergely (Nokia - FI/Espoo)" userId="f5bffca3-77e4-4f86-ab35-a6eae4fbf322" providerId="ADAL" clId="{BBA4B079-98B3-4956-B2F7-416CA4E03669}" dt="2020-04-03T12:22:10.651" v="0"/>
      <pc:docMkLst>
        <pc:docMk/>
      </pc:docMkLst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190160867" sldId="850"/>
        </pc:sldMkLst>
      </pc:sldChg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370934511" sldId="8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20 June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20/06/2020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20/06/2020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software layers (Figure 5-1)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 Operating System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Virtualisation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Infrastructure Layer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(Hypervisor or container based virtualization technology)</a:t>
            </a:r>
            <a:endParaRPr lang="hu-H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749464" y="1797475"/>
            <a:ext cx="797730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Workload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Virtual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Management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Virtual resources (Figure 5-2)</a:t>
            </a:r>
          </a:p>
        </p:txBody>
      </p:sp>
    </p:spTree>
    <p:extLst>
      <p:ext uri="{BB962C8B-B14F-4D97-AF65-F5344CB8AC3E}">
        <p14:creationId xmlns:p14="http://schemas.microsoft.com/office/powerpoint/2010/main" val="137093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(Figure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9-1)</a:t>
            </a:r>
            <a:endParaRPr lang="en-GB" sz="2667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AutoShape 2" descr="Image result for kubernetes logo">
            <a:extLst>
              <a:ext uri="{FF2B5EF4-FFF2-40B4-BE49-F238E27FC236}">
                <a16:creationId xmlns:a16="http://schemas.microsoft.com/office/drawing/2014/main" xmlns="" id="{25E6B8C0-2AA2-406D-9BB2-C27EC0BA35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913" y="3267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6" name="正方形/長方形 26">
            <a:extLst>
              <a:ext uri="{FF2B5EF4-FFF2-40B4-BE49-F238E27FC236}">
                <a16:creationId xmlns:a16="http://schemas.microsoft.com/office/drawing/2014/main" xmlns="" id="{8519D518-51AD-48F8-8901-57B1ECD14025}"/>
              </a:ext>
            </a:extLst>
          </p:cNvPr>
          <p:cNvSpPr/>
          <p:nvPr/>
        </p:nvSpPr>
        <p:spPr>
          <a:xfrm>
            <a:off x="6103103" y="2751825"/>
            <a:ext cx="816384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xmlns="" id="{211A38A1-B63D-49B4-9F04-D075541AB617}"/>
              </a:ext>
            </a:extLst>
          </p:cNvPr>
          <p:cNvSpPr/>
          <p:nvPr/>
        </p:nvSpPr>
        <p:spPr>
          <a:xfrm>
            <a:off x="6046410" y="2809787"/>
            <a:ext cx="816384" cy="7661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正方形/長方形 4">
            <a:extLst>
              <a:ext uri="{FF2B5EF4-FFF2-40B4-BE49-F238E27FC236}">
                <a16:creationId xmlns:a16="http://schemas.microsoft.com/office/drawing/2014/main" xmlns="" id="{F6C33294-AB04-4A1E-ADA2-5E864BA2C5B5}"/>
              </a:ext>
            </a:extLst>
          </p:cNvPr>
          <p:cNvSpPr/>
          <p:nvPr/>
        </p:nvSpPr>
        <p:spPr>
          <a:xfrm>
            <a:off x="2195045" y="5100214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omputing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9" name="正方形/長方形 6">
            <a:extLst>
              <a:ext uri="{FF2B5EF4-FFF2-40B4-BE49-F238E27FC236}">
                <a16:creationId xmlns:a16="http://schemas.microsoft.com/office/drawing/2014/main" xmlns="" id="{14838275-E7EA-4548-9F20-E416D727D11D}"/>
              </a:ext>
            </a:extLst>
          </p:cNvPr>
          <p:cNvSpPr/>
          <p:nvPr/>
        </p:nvSpPr>
        <p:spPr>
          <a:xfrm>
            <a:off x="3167650" y="5091391"/>
            <a:ext cx="800005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正方形/長方形 8">
            <a:extLst>
              <a:ext uri="{FF2B5EF4-FFF2-40B4-BE49-F238E27FC236}">
                <a16:creationId xmlns:a16="http://schemas.microsoft.com/office/drawing/2014/main" xmlns="" id="{363E3271-C996-49A5-9B9D-AFFDA40F5D82}"/>
              </a:ext>
            </a:extLst>
          </p:cNvPr>
          <p:cNvSpPr/>
          <p:nvPr/>
        </p:nvSpPr>
        <p:spPr>
          <a:xfrm>
            <a:off x="4138995" y="5091391"/>
            <a:ext cx="800006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" name="正方形/長方形 10">
            <a:extLst>
              <a:ext uri="{FF2B5EF4-FFF2-40B4-BE49-F238E27FC236}">
                <a16:creationId xmlns:a16="http://schemas.microsoft.com/office/drawing/2014/main" xmlns="" id="{C4FF3BF7-8F6D-486E-81BC-CA9694C44C75}"/>
              </a:ext>
            </a:extLst>
          </p:cNvPr>
          <p:cNvSpPr/>
          <p:nvPr/>
        </p:nvSpPr>
        <p:spPr>
          <a:xfrm>
            <a:off x="2081661" y="4945227"/>
            <a:ext cx="2970729" cy="531739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5" name="テキスト ボックス 11">
            <a:extLst>
              <a:ext uri="{FF2B5EF4-FFF2-40B4-BE49-F238E27FC236}">
                <a16:creationId xmlns:a16="http://schemas.microsoft.com/office/drawing/2014/main" xmlns="" id="{BC9187B3-91C8-49F3-8E1C-AE73C2119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90" y="4907426"/>
            <a:ext cx="1199378" cy="23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Hardware resources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" name="正方形/長方形 12">
            <a:extLst>
              <a:ext uri="{FF2B5EF4-FFF2-40B4-BE49-F238E27FC236}">
                <a16:creationId xmlns:a16="http://schemas.microsoft.com/office/drawing/2014/main" xmlns="" id="{E6A5720F-8973-4E1F-94AF-9590B70775C4}"/>
              </a:ext>
            </a:extLst>
          </p:cNvPr>
          <p:cNvSpPr/>
          <p:nvPr/>
        </p:nvSpPr>
        <p:spPr>
          <a:xfrm>
            <a:off x="2081661" y="4568473"/>
            <a:ext cx="2970729" cy="228068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Virtualisation Layer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8" name="正方形/長方形 26">
            <a:extLst>
              <a:ext uri="{FF2B5EF4-FFF2-40B4-BE49-F238E27FC236}">
                <a16:creationId xmlns:a16="http://schemas.microsoft.com/office/drawing/2014/main" xmlns="" id="{DC0DD92C-7942-4F19-9C10-16AA44DF9865}"/>
              </a:ext>
            </a:extLst>
          </p:cNvPr>
          <p:cNvSpPr/>
          <p:nvPr/>
        </p:nvSpPr>
        <p:spPr>
          <a:xfrm>
            <a:off x="5967042" y="2857668"/>
            <a:ext cx="817643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Manager(s)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9" name="正方形/長方形 30">
            <a:extLst>
              <a:ext uri="{FF2B5EF4-FFF2-40B4-BE49-F238E27FC236}">
                <a16:creationId xmlns:a16="http://schemas.microsoft.com/office/drawing/2014/main" xmlns="" id="{5566A592-C01D-45DE-8E4B-5CF7F8C66427}"/>
              </a:ext>
            </a:extLst>
          </p:cNvPr>
          <p:cNvSpPr/>
          <p:nvPr/>
        </p:nvSpPr>
        <p:spPr>
          <a:xfrm>
            <a:off x="3131114" y="3111634"/>
            <a:ext cx="832762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0" name="正方形/長方形 36">
            <a:extLst>
              <a:ext uri="{FF2B5EF4-FFF2-40B4-BE49-F238E27FC236}">
                <a16:creationId xmlns:a16="http://schemas.microsoft.com/office/drawing/2014/main" xmlns="" id="{BA300D5D-8657-419C-9A1A-F798447560B7}"/>
              </a:ext>
            </a:extLst>
          </p:cNvPr>
          <p:cNvSpPr/>
          <p:nvPr/>
        </p:nvSpPr>
        <p:spPr>
          <a:xfrm>
            <a:off x="5958220" y="1589985"/>
            <a:ext cx="821423" cy="76736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NFV Orchestrator</a:t>
            </a:r>
          </a:p>
        </p:txBody>
      </p:sp>
      <p:sp>
        <p:nvSpPr>
          <p:cNvPr id="52" name="正方形/長方形 38">
            <a:extLst>
              <a:ext uri="{FF2B5EF4-FFF2-40B4-BE49-F238E27FC236}">
                <a16:creationId xmlns:a16="http://schemas.microsoft.com/office/drawing/2014/main" xmlns="" id="{72C91766-E02D-4566-BD8B-96EFFDD3D82F}"/>
              </a:ext>
            </a:extLst>
          </p:cNvPr>
          <p:cNvSpPr/>
          <p:nvPr/>
        </p:nvSpPr>
        <p:spPr>
          <a:xfrm>
            <a:off x="2424094" y="1825462"/>
            <a:ext cx="2677510" cy="320201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OSS/BSS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" name="フリーフォーム 42">
            <a:extLst>
              <a:ext uri="{FF2B5EF4-FFF2-40B4-BE49-F238E27FC236}">
                <a16:creationId xmlns:a16="http://schemas.microsoft.com/office/drawing/2014/main" xmlns="" id="{7E93948D-AB36-4256-AA09-3B826BB6E99F}"/>
              </a:ext>
            </a:extLst>
          </p:cNvPr>
          <p:cNvSpPr/>
          <p:nvPr/>
        </p:nvSpPr>
        <p:spPr>
          <a:xfrm flipV="1">
            <a:off x="5136797" y="4667090"/>
            <a:ext cx="821423" cy="86846"/>
          </a:xfrm>
          <a:custGeom>
            <a:avLst/>
            <a:gdLst>
              <a:gd name="connsiteX0" fmla="*/ 0 w 1137684"/>
              <a:gd name="connsiteY0" fmla="*/ 0 h 0"/>
              <a:gd name="connsiteX1" fmla="*/ 1137684 w 11376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684">
                <a:moveTo>
                  <a:pt x="0" y="0"/>
                </a:moveTo>
                <a:lnTo>
                  <a:pt x="1137684" y="0"/>
                </a:lnTo>
              </a:path>
            </a:pathLst>
          </a:cu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フリーフォーム 49">
            <a:extLst>
              <a:ext uri="{FF2B5EF4-FFF2-40B4-BE49-F238E27FC236}">
                <a16:creationId xmlns:a16="http://schemas.microsoft.com/office/drawing/2014/main" xmlns="" id="{D6ECF721-5D47-4707-BE87-B591F4AFF852}"/>
              </a:ext>
            </a:extLst>
          </p:cNvPr>
          <p:cNvSpPr/>
          <p:nvPr/>
        </p:nvSpPr>
        <p:spPr>
          <a:xfrm>
            <a:off x="6327357" y="3821530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2" name="フリーフォーム 51">
            <a:extLst>
              <a:ext uri="{FF2B5EF4-FFF2-40B4-BE49-F238E27FC236}">
                <a16:creationId xmlns:a16="http://schemas.microsoft.com/office/drawing/2014/main" xmlns="" id="{0F64ED75-2AF3-4195-9B79-05864B50FB80}"/>
              </a:ext>
            </a:extLst>
          </p:cNvPr>
          <p:cNvSpPr/>
          <p:nvPr/>
        </p:nvSpPr>
        <p:spPr>
          <a:xfrm>
            <a:off x="5494595" y="4663390"/>
            <a:ext cx="0" cy="127265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3" name="フリーフォーム 53">
            <a:extLst>
              <a:ext uri="{FF2B5EF4-FFF2-40B4-BE49-F238E27FC236}">
                <a16:creationId xmlns:a16="http://schemas.microsoft.com/office/drawing/2014/main" xmlns="" id="{91E07D1D-A0CA-4C25-8676-BCA3BE113528}"/>
              </a:ext>
            </a:extLst>
          </p:cNvPr>
          <p:cNvSpPr/>
          <p:nvPr/>
        </p:nvSpPr>
        <p:spPr>
          <a:xfrm>
            <a:off x="5434794" y="1910666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4" name="正方形/長方形 57">
            <a:extLst>
              <a:ext uri="{FF2B5EF4-FFF2-40B4-BE49-F238E27FC236}">
                <a16:creationId xmlns:a16="http://schemas.microsoft.com/office/drawing/2014/main" xmlns="" id="{72903E93-37E0-4C0D-BAED-020B0D77864B}"/>
              </a:ext>
            </a:extLst>
          </p:cNvPr>
          <p:cNvSpPr/>
          <p:nvPr/>
        </p:nvSpPr>
        <p:spPr>
          <a:xfrm>
            <a:off x="1967012" y="3940970"/>
            <a:ext cx="3159707" cy="159269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テキスト ボックス 58">
            <a:extLst>
              <a:ext uri="{FF2B5EF4-FFF2-40B4-BE49-F238E27FC236}">
                <a16:creationId xmlns:a16="http://schemas.microsoft.com/office/drawing/2014/main" xmlns="" id="{E83168AF-4DF4-49EA-A141-F9AADDAE0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319" y="3883008"/>
            <a:ext cx="454806" cy="2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NFVI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4F19C7A1-A2DE-42FD-BC92-BF875E94EDFD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>
            <a:off x="6368932" y="2357352"/>
            <a:ext cx="6930" cy="500316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67" name="Elbow Connector 111">
            <a:extLst>
              <a:ext uri="{FF2B5EF4-FFF2-40B4-BE49-F238E27FC236}">
                <a16:creationId xmlns:a16="http://schemas.microsoft.com/office/drawing/2014/main" xmlns="" id="{E9C86C58-BE37-4D52-9115-323DF8A1DB54}"/>
              </a:ext>
            </a:extLst>
          </p:cNvPr>
          <p:cNvCxnSpPr>
            <a:stCxn id="50" idx="3"/>
          </p:cNvCxnSpPr>
          <p:nvPr/>
        </p:nvCxnSpPr>
        <p:spPr>
          <a:xfrm>
            <a:off x="6779643" y="1973668"/>
            <a:ext cx="21418" cy="2758946"/>
          </a:xfrm>
          <a:prstGeom prst="bentConnector3">
            <a:avLst>
              <a:gd name="adj1" fmla="val 1888202"/>
            </a:avLst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sp>
        <p:nvSpPr>
          <p:cNvPr id="68" name="フリーフォーム 49">
            <a:extLst>
              <a:ext uri="{FF2B5EF4-FFF2-40B4-BE49-F238E27FC236}">
                <a16:creationId xmlns:a16="http://schemas.microsoft.com/office/drawing/2014/main" xmlns="" id="{81EF948C-138B-4C2E-BB75-53B4AE1EAABF}"/>
              </a:ext>
            </a:extLst>
          </p:cNvPr>
          <p:cNvSpPr/>
          <p:nvPr/>
        </p:nvSpPr>
        <p:spPr>
          <a:xfrm>
            <a:off x="6309720" y="2618771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9" name="フリーフォーム 49">
            <a:extLst>
              <a:ext uri="{FF2B5EF4-FFF2-40B4-BE49-F238E27FC236}">
                <a16:creationId xmlns:a16="http://schemas.microsoft.com/office/drawing/2014/main" xmlns="" id="{2B71AD67-0A41-4BC9-9C52-2D3880965DD9}"/>
              </a:ext>
            </a:extLst>
          </p:cNvPr>
          <p:cNvSpPr/>
          <p:nvPr/>
        </p:nvSpPr>
        <p:spPr>
          <a:xfrm>
            <a:off x="7105945" y="3618734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0" name="フリーフォーム 53">
            <a:extLst>
              <a:ext uri="{FF2B5EF4-FFF2-40B4-BE49-F238E27FC236}">
                <a16:creationId xmlns:a16="http://schemas.microsoft.com/office/drawing/2014/main" xmlns="" id="{CE9A0929-819C-4B42-924E-EB5A11D0B3EA}"/>
              </a:ext>
            </a:extLst>
          </p:cNvPr>
          <p:cNvSpPr/>
          <p:nvPr/>
        </p:nvSpPr>
        <p:spPr>
          <a:xfrm>
            <a:off x="5452961" y="3133165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1" name="正方形/長方形 30">
            <a:extLst>
              <a:ext uri="{FF2B5EF4-FFF2-40B4-BE49-F238E27FC236}">
                <a16:creationId xmlns:a16="http://schemas.microsoft.com/office/drawing/2014/main" xmlns="" id="{73B59750-ED27-425C-90F8-CC6589303E9A}"/>
              </a:ext>
            </a:extLst>
          </p:cNvPr>
          <p:cNvSpPr/>
          <p:nvPr/>
        </p:nvSpPr>
        <p:spPr>
          <a:xfrm>
            <a:off x="4102462" y="310407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2" name="正方形/長方形 30">
            <a:extLst>
              <a:ext uri="{FF2B5EF4-FFF2-40B4-BE49-F238E27FC236}">
                <a16:creationId xmlns:a16="http://schemas.microsoft.com/office/drawing/2014/main" xmlns="" id="{1DB8C9BF-96BC-485B-84AA-353E01881331}"/>
              </a:ext>
            </a:extLst>
          </p:cNvPr>
          <p:cNvSpPr/>
          <p:nvPr/>
        </p:nvSpPr>
        <p:spPr>
          <a:xfrm>
            <a:off x="2159772" y="311163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FDED194C-5DFE-461B-859A-D20A373ACB2A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575523" y="3761867"/>
            <a:ext cx="630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CAF6AC3D-CB20-46DC-B1D8-54ADFB6534BA}"/>
              </a:ext>
            </a:extLst>
          </p:cNvPr>
          <p:cNvCxnSpPr>
            <a:cxnSpLocks/>
            <a:stCxn id="49" idx="2"/>
            <a:endCxn id="64" idx="0"/>
          </p:cNvCxnSpPr>
          <p:nvPr/>
        </p:nvCxnSpPr>
        <p:spPr>
          <a:xfrm flipH="1">
            <a:off x="3546866" y="3761867"/>
            <a:ext cx="629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36E99FBC-0ACA-4C54-9758-72FD88A4AC6E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4518211" y="3754307"/>
            <a:ext cx="632" cy="186664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11D99EC-D881-4E10-AE81-532C3AD6C569}"/>
              </a:ext>
            </a:extLst>
          </p:cNvPr>
          <p:cNvCxnSpPr>
            <a:stCxn id="48" idx="2"/>
          </p:cNvCxnSpPr>
          <p:nvPr/>
        </p:nvCxnSpPr>
        <p:spPr>
          <a:xfrm flipH="1">
            <a:off x="6372713" y="3625035"/>
            <a:ext cx="3779" cy="564500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grpSp>
        <p:nvGrpSpPr>
          <p:cNvPr id="77" name="Group 3">
            <a:extLst>
              <a:ext uri="{FF2B5EF4-FFF2-40B4-BE49-F238E27FC236}">
                <a16:creationId xmlns:a16="http://schemas.microsoft.com/office/drawing/2014/main" xmlns="" id="{9FB40683-69E6-4EE7-A94A-26EEF28FB219}"/>
              </a:ext>
            </a:extLst>
          </p:cNvPr>
          <p:cNvGrpSpPr>
            <a:grpSpLocks/>
          </p:cNvGrpSpPr>
          <p:nvPr/>
        </p:nvGrpSpPr>
        <p:grpSpPr bwMode="auto">
          <a:xfrm>
            <a:off x="2081658" y="5533655"/>
            <a:ext cx="1829304" cy="246221"/>
            <a:chOff x="1116013" y="6032505"/>
            <a:chExt cx="2305050" cy="31021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6C99A156-8AC8-43F3-91D0-2E02ACA24395}"/>
                </a:ext>
              </a:extLst>
            </p:cNvPr>
            <p:cNvCxnSpPr/>
            <p:nvPr/>
          </p:nvCxnSpPr>
          <p:spPr>
            <a:xfrm>
              <a:off x="1116013" y="6165850"/>
              <a:ext cx="288925" cy="0"/>
            </a:xfrm>
            <a:prstGeom prst="line">
              <a:avLst/>
            </a:prstGeom>
            <a:noFill/>
            <a:ln w="1905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79" name="TextBox 73">
              <a:extLst>
                <a:ext uri="{FF2B5EF4-FFF2-40B4-BE49-F238E27FC236}">
                  <a16:creationId xmlns:a16="http://schemas.microsoft.com/office/drawing/2014/main" xmlns="" id="{481D02F9-DE91-4948-B1FC-969ADE2AF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913" y="6032505"/>
              <a:ext cx="1962150" cy="310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Execution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0" name="Group 4">
            <a:extLst>
              <a:ext uri="{FF2B5EF4-FFF2-40B4-BE49-F238E27FC236}">
                <a16:creationId xmlns:a16="http://schemas.microsoft.com/office/drawing/2014/main" xmlns="" id="{6396300E-2406-4197-AF88-DAE4F933883E}"/>
              </a:ext>
            </a:extLst>
          </p:cNvPr>
          <p:cNvGrpSpPr>
            <a:grpSpLocks/>
          </p:cNvGrpSpPr>
          <p:nvPr/>
        </p:nvGrpSpPr>
        <p:grpSpPr bwMode="auto">
          <a:xfrm>
            <a:off x="5652077" y="5534001"/>
            <a:ext cx="1972434" cy="246221"/>
            <a:chOff x="1106488" y="6321433"/>
            <a:chExt cx="2485404" cy="310208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E3F6A1A2-12A8-440F-9182-DABD244F661C}"/>
                </a:ext>
              </a:extLst>
            </p:cNvPr>
            <p:cNvCxnSpPr/>
            <p:nvPr/>
          </p:nvCxnSpPr>
          <p:spPr>
            <a:xfrm>
              <a:off x="1106488" y="6486525"/>
              <a:ext cx="342900" cy="4762"/>
            </a:xfrm>
            <a:prstGeom prst="line">
              <a:avLst/>
            </a:prstGeom>
            <a:noFill/>
            <a:ln w="3175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82" name="フリーフォーム 53">
              <a:extLst>
                <a:ext uri="{FF2B5EF4-FFF2-40B4-BE49-F238E27FC236}">
                  <a16:creationId xmlns:a16="http://schemas.microsoft.com/office/drawing/2014/main" xmlns="" id="{F3431D44-7A16-4AF7-85A4-008AED84E104}"/>
                </a:ext>
              </a:extLst>
            </p:cNvPr>
            <p:cNvSpPr/>
            <p:nvPr/>
          </p:nvSpPr>
          <p:spPr>
            <a:xfrm>
              <a:off x="1277938" y="6408737"/>
              <a:ext cx="0" cy="160338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3" name="TextBox 74">
              <a:extLst>
                <a:ext uri="{FF2B5EF4-FFF2-40B4-BE49-F238E27FC236}">
                  <a16:creationId xmlns:a16="http://schemas.microsoft.com/office/drawing/2014/main" xmlns="" id="{78223A56-D8B0-43A3-BD2F-9E093B213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6850" y="6321433"/>
              <a:ext cx="2125042" cy="31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Main NFV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:a16="http://schemas.microsoft.com/office/drawing/2014/main" xmlns="" id="{06D821E4-67E4-4A52-AD6E-9D6130474311}"/>
              </a:ext>
            </a:extLst>
          </p:cNvPr>
          <p:cNvGrpSpPr>
            <a:grpSpLocks/>
          </p:cNvGrpSpPr>
          <p:nvPr/>
        </p:nvGrpSpPr>
        <p:grpSpPr bwMode="auto">
          <a:xfrm>
            <a:off x="4001601" y="5543033"/>
            <a:ext cx="1563475" cy="400110"/>
            <a:chOff x="4762500" y="6013466"/>
            <a:chExt cx="1970088" cy="5040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0D5BC6D6-5FF4-438A-B445-E87E7566A5CB}"/>
                </a:ext>
              </a:extLst>
            </p:cNvPr>
            <p:cNvCxnSpPr/>
            <p:nvPr/>
          </p:nvCxnSpPr>
          <p:spPr>
            <a:xfrm>
              <a:off x="4762500" y="6186488"/>
              <a:ext cx="341312" cy="0"/>
            </a:xfrm>
            <a:prstGeom prst="line">
              <a:avLst/>
            </a:prstGeom>
            <a:noFill/>
            <a:ln w="1270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ysDot"/>
              <a:headEnd type="none"/>
              <a:tailEnd type="none"/>
            </a:ln>
            <a:effectLst/>
          </p:spPr>
        </p:cxnSp>
        <p:sp>
          <p:nvSpPr>
            <p:cNvPr id="86" name="TextBox 75">
              <a:extLst>
                <a:ext uri="{FF2B5EF4-FFF2-40B4-BE49-F238E27FC236}">
                  <a16:creationId xmlns:a16="http://schemas.microsoft.com/office/drawing/2014/main" xmlns="" id="{31AA5744-522E-45CF-BAE5-B33BD330E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6013466"/>
              <a:ext cx="1620838" cy="504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Other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  <p:sp>
          <p:nvSpPr>
            <p:cNvPr id="87" name="フリーフォーム 53">
              <a:extLst>
                <a:ext uri="{FF2B5EF4-FFF2-40B4-BE49-F238E27FC236}">
                  <a16:creationId xmlns:a16="http://schemas.microsoft.com/office/drawing/2014/main" xmlns="" id="{DA245DD9-DF55-4E0D-A329-2714AED4F8C6}"/>
                </a:ext>
              </a:extLst>
            </p:cNvPr>
            <p:cNvSpPr/>
            <p:nvPr/>
          </p:nvSpPr>
          <p:spPr>
            <a:xfrm>
              <a:off x="4914900" y="6097588"/>
              <a:ext cx="0" cy="158750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xmlns="" id="{0277E573-3420-4238-BFF2-2C4792DB7A81}"/>
              </a:ext>
            </a:extLst>
          </p:cNvPr>
          <p:cNvCxnSpPr>
            <a:stCxn id="44" idx="0"/>
            <a:endCxn id="46" idx="2"/>
          </p:cNvCxnSpPr>
          <p:nvPr/>
        </p:nvCxnSpPr>
        <p:spPr>
          <a:xfrm flipV="1">
            <a:off x="3567023" y="4796542"/>
            <a:ext cx="0" cy="148685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89" name="正方形/長方形 4">
            <a:extLst>
              <a:ext uri="{FF2B5EF4-FFF2-40B4-BE49-F238E27FC236}">
                <a16:creationId xmlns:a16="http://schemas.microsoft.com/office/drawing/2014/main" xmlns="" id="{6E9622F7-9A24-4670-B125-D074C8ED79D0}"/>
              </a:ext>
            </a:extLst>
          </p:cNvPr>
          <p:cNvSpPr/>
          <p:nvPr/>
        </p:nvSpPr>
        <p:spPr>
          <a:xfrm>
            <a:off x="2195045" y="4148880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Computing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0" name="正方形/長方形 6">
            <a:extLst>
              <a:ext uri="{FF2B5EF4-FFF2-40B4-BE49-F238E27FC236}">
                <a16:creationId xmlns:a16="http://schemas.microsoft.com/office/drawing/2014/main" xmlns="" id="{AFB12C40-B1D1-4816-93CC-413F5BEF01DD}"/>
              </a:ext>
            </a:extLst>
          </p:cNvPr>
          <p:cNvSpPr/>
          <p:nvPr/>
        </p:nvSpPr>
        <p:spPr>
          <a:xfrm>
            <a:off x="3167650" y="4140057"/>
            <a:ext cx="800005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1" name="正方形/長方形 8">
            <a:extLst>
              <a:ext uri="{FF2B5EF4-FFF2-40B4-BE49-F238E27FC236}">
                <a16:creationId xmlns:a16="http://schemas.microsoft.com/office/drawing/2014/main" xmlns="" id="{B3D92A99-13AF-4CD2-A072-4570B0E18631}"/>
              </a:ext>
            </a:extLst>
          </p:cNvPr>
          <p:cNvSpPr/>
          <p:nvPr/>
        </p:nvSpPr>
        <p:spPr>
          <a:xfrm>
            <a:off x="4138995" y="4140057"/>
            <a:ext cx="800006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2" name="正方形/長方形 10">
            <a:extLst>
              <a:ext uri="{FF2B5EF4-FFF2-40B4-BE49-F238E27FC236}">
                <a16:creationId xmlns:a16="http://schemas.microsoft.com/office/drawing/2014/main" xmlns="" id="{151ABBDF-D2A0-4132-93B2-C937B5B5EF94}"/>
              </a:ext>
            </a:extLst>
          </p:cNvPr>
          <p:cNvSpPr/>
          <p:nvPr/>
        </p:nvSpPr>
        <p:spPr>
          <a:xfrm>
            <a:off x="2072842" y="4094696"/>
            <a:ext cx="2970729" cy="417074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3" name="Rectangle 1">
            <a:extLst>
              <a:ext uri="{FF2B5EF4-FFF2-40B4-BE49-F238E27FC236}">
                <a16:creationId xmlns:a16="http://schemas.microsoft.com/office/drawing/2014/main" xmlns="" id="{ED2568C1-DF47-4FDB-A1C6-6F11F118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02" y="1523360"/>
            <a:ext cx="1600011" cy="3866996"/>
          </a:xfrm>
          <a:prstGeom prst="rect">
            <a:avLst/>
          </a:prstGeom>
          <a:noFill/>
          <a:ln w="12700">
            <a:solidFill>
              <a:srgbClr val="12419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4" name="正方形/長方形 30">
            <a:extLst>
              <a:ext uri="{FF2B5EF4-FFF2-40B4-BE49-F238E27FC236}">
                <a16:creationId xmlns:a16="http://schemas.microsoft.com/office/drawing/2014/main" xmlns="" id="{FC3B375A-3B2B-4681-83E1-47B51B08DAD6}"/>
              </a:ext>
            </a:extLst>
          </p:cNvPr>
          <p:cNvSpPr/>
          <p:nvPr/>
        </p:nvSpPr>
        <p:spPr>
          <a:xfrm>
            <a:off x="3130484" y="2807285"/>
            <a:ext cx="832762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xmlns="" id="{E1B1CA3F-1FC6-4984-91B0-3495DFD8A29A}"/>
              </a:ext>
            </a:extLst>
          </p:cNvPr>
          <p:cNvSpPr/>
          <p:nvPr/>
        </p:nvSpPr>
        <p:spPr>
          <a:xfrm>
            <a:off x="1941899" y="2751825"/>
            <a:ext cx="3229117" cy="1099595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6" name="正方形/長方形 30">
            <a:extLst>
              <a:ext uri="{FF2B5EF4-FFF2-40B4-BE49-F238E27FC236}">
                <a16:creationId xmlns:a16="http://schemas.microsoft.com/office/drawing/2014/main" xmlns="" id="{089DFD6D-4DE0-4F26-9FF8-F111BBF89A6B}"/>
              </a:ext>
            </a:extLst>
          </p:cNvPr>
          <p:cNvSpPr/>
          <p:nvPr/>
        </p:nvSpPr>
        <p:spPr>
          <a:xfrm>
            <a:off x="4089161" y="2808093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7" name="正方形/長方形 30">
            <a:extLst>
              <a:ext uri="{FF2B5EF4-FFF2-40B4-BE49-F238E27FC236}">
                <a16:creationId xmlns:a16="http://schemas.microsoft.com/office/drawing/2014/main" xmlns="" id="{34DC78B2-1181-4D7F-8E69-09F9226C4FCC}"/>
              </a:ext>
            </a:extLst>
          </p:cNvPr>
          <p:cNvSpPr/>
          <p:nvPr/>
        </p:nvSpPr>
        <p:spPr>
          <a:xfrm>
            <a:off x="2163552" y="2807285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xmlns="" id="{C937D90E-A8DD-40D8-AC63-EBE6731D0876}"/>
              </a:ext>
            </a:extLst>
          </p:cNvPr>
          <p:cNvCxnSpPr>
            <a:cxnSpLocks/>
            <a:stCxn id="94" idx="2"/>
            <a:endCxn id="49" idx="0"/>
          </p:cNvCxnSpPr>
          <p:nvPr/>
        </p:nvCxnSpPr>
        <p:spPr>
          <a:xfrm>
            <a:off x="3546865" y="2989657"/>
            <a:ext cx="630" cy="12197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8B59447B-A2FE-4912-A720-D4BD4CADE4AC}"/>
              </a:ext>
            </a:extLst>
          </p:cNvPr>
          <p:cNvCxnSpPr>
            <a:cxnSpLocks/>
          </p:cNvCxnSpPr>
          <p:nvPr/>
        </p:nvCxnSpPr>
        <p:spPr>
          <a:xfrm flipH="1">
            <a:off x="5171016" y="3210481"/>
            <a:ext cx="796024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xmlns="" id="{0A6533DD-9EA1-47B0-A4E1-56935A445906}"/>
              </a:ext>
            </a:extLst>
          </p:cNvPr>
          <p:cNvCxnSpPr>
            <a:stCxn id="52" idx="3"/>
          </p:cNvCxnSpPr>
          <p:nvPr/>
        </p:nvCxnSpPr>
        <p:spPr>
          <a:xfrm flipV="1">
            <a:off x="5101605" y="1973137"/>
            <a:ext cx="702000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0762A8C7-06CA-4EA9-B0D7-3241B949F504}"/>
              </a:ext>
            </a:extLst>
          </p:cNvPr>
          <p:cNvCxnSpPr/>
          <p:nvPr/>
        </p:nvCxnSpPr>
        <p:spPr>
          <a:xfrm flipH="1">
            <a:off x="2821193" y="2145664"/>
            <a:ext cx="6217" cy="606160"/>
          </a:xfrm>
          <a:prstGeom prst="line">
            <a:avLst/>
          </a:prstGeom>
          <a:noFill/>
          <a:ln w="19050" cap="flat" cmpd="sng" algn="ctr">
            <a:solidFill>
              <a:srgbClr val="124191"/>
            </a:solidFill>
            <a:prstDash val="sysDot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xmlns="" id="{62C7A8C2-EF52-449B-89FB-A23E66FF6259}"/>
              </a:ext>
            </a:extLst>
          </p:cNvPr>
          <p:cNvCxnSpPr/>
          <p:nvPr/>
        </p:nvCxnSpPr>
        <p:spPr>
          <a:xfrm>
            <a:off x="2741352" y="2448743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xmlns="" id="{47669D1C-840B-4910-8180-1FC401EA553B}"/>
              </a:ext>
            </a:extLst>
          </p:cNvPr>
          <p:cNvCxnSpPr/>
          <p:nvPr/>
        </p:nvCxnSpPr>
        <p:spPr>
          <a:xfrm>
            <a:off x="3467290" y="3058128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A88203D3-13E5-4691-9985-63AD8017AB17}"/>
              </a:ext>
            </a:extLst>
          </p:cNvPr>
          <p:cNvCxnSpPr>
            <a:endCxn id="108" idx="3"/>
          </p:cNvCxnSpPr>
          <p:nvPr/>
        </p:nvCxnSpPr>
        <p:spPr>
          <a:xfrm flipH="1">
            <a:off x="5101606" y="2405016"/>
            <a:ext cx="694095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xmlns="" id="{0BC58E33-E55D-4DAC-AC46-2AEC31EBB257}"/>
              </a:ext>
            </a:extLst>
          </p:cNvPr>
          <p:cNvCxnSpPr/>
          <p:nvPr/>
        </p:nvCxnSpPr>
        <p:spPr>
          <a:xfrm>
            <a:off x="4425701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4950A5B9-E92A-45F1-9735-4520C6139E5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2579933" y="2989657"/>
            <a:ext cx="0" cy="12197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B855B9D7-5A0D-4DD4-B1E9-FCB9B397A750}"/>
              </a:ext>
            </a:extLst>
          </p:cNvPr>
          <p:cNvCxnSpPr/>
          <p:nvPr/>
        </p:nvCxnSpPr>
        <p:spPr>
          <a:xfrm>
            <a:off x="2495682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08" name="Flowchart: Card 107">
            <a:extLst>
              <a:ext uri="{FF2B5EF4-FFF2-40B4-BE49-F238E27FC236}">
                <a16:creationId xmlns:a16="http://schemas.microsoft.com/office/drawing/2014/main" xmlns="" id="{4C869E8A-9BC5-4F74-A5BA-69DE02E57EB1}"/>
              </a:ext>
            </a:extLst>
          </p:cNvPr>
          <p:cNvSpPr/>
          <p:nvPr/>
        </p:nvSpPr>
        <p:spPr bwMode="auto">
          <a:xfrm>
            <a:off x="3338558" y="2218690"/>
            <a:ext cx="1763047" cy="372656"/>
          </a:xfrm>
          <a:prstGeom prst="flowChartPunchedCard">
            <a:avLst/>
          </a:prstGeom>
          <a:solidFill>
            <a:srgbClr val="FFFFFF"/>
          </a:solidFill>
          <a:ln w="9525">
            <a:solidFill>
              <a:srgbClr val="124191"/>
            </a:solidFill>
            <a:prstDash val="solid"/>
            <a:round/>
            <a:headEnd/>
            <a:tailEnd/>
          </a:ln>
        </p:spPr>
        <p:txBody>
          <a:bodyPr lIns="72557" tIns="36279" rIns="72557" bIns="36279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Service, VNF and Infrastructure Description</a:t>
            </a:r>
          </a:p>
        </p:txBody>
      </p:sp>
      <p:sp>
        <p:nvSpPr>
          <p:cNvPr id="109" name="フリーフォーム 53">
            <a:extLst>
              <a:ext uri="{FF2B5EF4-FFF2-40B4-BE49-F238E27FC236}">
                <a16:creationId xmlns:a16="http://schemas.microsoft.com/office/drawing/2014/main" xmlns="" id="{DEB06B52-5B40-49BC-B153-5FF2779C0F49}"/>
              </a:ext>
            </a:extLst>
          </p:cNvPr>
          <p:cNvSpPr/>
          <p:nvPr/>
        </p:nvSpPr>
        <p:spPr>
          <a:xfrm>
            <a:off x="5452961" y="2332997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10" name="Elbow Connector 155">
            <a:extLst>
              <a:ext uri="{FF2B5EF4-FFF2-40B4-BE49-F238E27FC236}">
                <a16:creationId xmlns:a16="http://schemas.microsoft.com/office/drawing/2014/main" xmlns="" id="{2799CDBF-A100-470E-AE4B-DC7FFB64D347}"/>
              </a:ext>
            </a:extLst>
          </p:cNvPr>
          <p:cNvCxnSpPr>
            <a:stCxn id="52" idx="1"/>
            <a:endCxn id="44" idx="1"/>
          </p:cNvCxnSpPr>
          <p:nvPr/>
        </p:nvCxnSpPr>
        <p:spPr>
          <a:xfrm rot="10800000" flipV="1">
            <a:off x="2081660" y="1985563"/>
            <a:ext cx="342435" cy="3225532"/>
          </a:xfrm>
          <a:prstGeom prst="bentConnector3">
            <a:avLst>
              <a:gd name="adj1" fmla="val 166757"/>
            </a:avLst>
          </a:prstGeom>
          <a:noFill/>
          <a:ln w="28575" cap="flat" cmpd="sng" algn="ctr">
            <a:solidFill>
              <a:srgbClr val="124191"/>
            </a:solidFill>
            <a:prstDash val="sysDot"/>
          </a:ln>
          <a:effectLst/>
        </p:spPr>
      </p:cxnSp>
      <p:sp>
        <p:nvSpPr>
          <p:cNvPr id="111" name="フリーフォーム 49">
            <a:extLst>
              <a:ext uri="{FF2B5EF4-FFF2-40B4-BE49-F238E27FC236}">
                <a16:creationId xmlns:a16="http://schemas.microsoft.com/office/drawing/2014/main" xmlns="" id="{8512C116-31CD-443B-9266-578027B17EA8}"/>
              </a:ext>
            </a:extLst>
          </p:cNvPr>
          <p:cNvSpPr/>
          <p:nvPr/>
        </p:nvSpPr>
        <p:spPr>
          <a:xfrm>
            <a:off x="1781989" y="3456858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DA12FEBE-F476-4B7E-BAB7-6FF6BCBF745E}"/>
              </a:ext>
            </a:extLst>
          </p:cNvPr>
          <p:cNvSpPr txBox="1"/>
          <p:nvPr/>
        </p:nvSpPr>
        <p:spPr bwMode="auto">
          <a:xfrm>
            <a:off x="7224373" y="3473010"/>
            <a:ext cx="453285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Or-Vi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A9151D70-3671-4121-B151-6B0C22729909}"/>
              </a:ext>
            </a:extLst>
          </p:cNvPr>
          <p:cNvSpPr txBox="1"/>
          <p:nvPr/>
        </p:nvSpPr>
        <p:spPr bwMode="auto">
          <a:xfrm>
            <a:off x="6424444" y="2481415"/>
            <a:ext cx="630638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938C75A1-3939-42FD-B61C-9E3B69D3F4E0}"/>
              </a:ext>
            </a:extLst>
          </p:cNvPr>
          <p:cNvSpPr txBox="1"/>
          <p:nvPr/>
        </p:nvSpPr>
        <p:spPr bwMode="auto">
          <a:xfrm>
            <a:off x="6411613" y="3695245"/>
            <a:ext cx="601784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Vi-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67A7154D-9628-4B5B-B8D6-B1CC4B330646}"/>
              </a:ext>
            </a:extLst>
          </p:cNvPr>
          <p:cNvSpPr txBox="1"/>
          <p:nvPr/>
        </p:nvSpPr>
        <p:spPr bwMode="auto">
          <a:xfrm>
            <a:off x="5201688" y="1674798"/>
            <a:ext cx="544727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Os-Ma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282779A0-2EE1-43F8-BB0C-B01F7F352F6B}"/>
              </a:ext>
            </a:extLst>
          </p:cNvPr>
          <p:cNvSpPr txBox="1"/>
          <p:nvPr/>
        </p:nvSpPr>
        <p:spPr bwMode="auto">
          <a:xfrm>
            <a:off x="5176245" y="2104379"/>
            <a:ext cx="537094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Se-Ma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BAC5AB81-8094-42EB-800F-8A8160F747A6}"/>
              </a:ext>
            </a:extLst>
          </p:cNvPr>
          <p:cNvSpPr txBox="1"/>
          <p:nvPr/>
        </p:nvSpPr>
        <p:spPr bwMode="auto">
          <a:xfrm>
            <a:off x="5226116" y="2908826"/>
            <a:ext cx="654489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Ve-Vnfm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12602E31-E196-4275-BFD7-EAB671341D30}"/>
              </a:ext>
            </a:extLst>
          </p:cNvPr>
          <p:cNvSpPr txBox="1"/>
          <p:nvPr/>
        </p:nvSpPr>
        <p:spPr bwMode="auto">
          <a:xfrm>
            <a:off x="5293995" y="4443529"/>
            <a:ext cx="431866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Nf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-Vi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B84099B-7EE0-477B-8E38-866D6560E71E}"/>
              </a:ext>
            </a:extLst>
          </p:cNvPr>
          <p:cNvSpPr txBox="1"/>
          <p:nvPr/>
        </p:nvSpPr>
        <p:spPr bwMode="auto">
          <a:xfrm>
            <a:off x="3657176" y="3761869"/>
            <a:ext cx="484936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Vn-Nf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961DC743-7A2A-4172-9F76-F97C30C78CF5}"/>
              </a:ext>
            </a:extLst>
          </p:cNvPr>
          <p:cNvSpPr txBox="1"/>
          <p:nvPr/>
        </p:nvSpPr>
        <p:spPr bwMode="auto">
          <a:xfrm>
            <a:off x="3118733" y="4742259"/>
            <a:ext cx="467132" cy="227155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Vl</a:t>
            </a:r>
            <a:r>
              <a:rPr lang="en-US" sz="1000" dirty="0">
                <a:solidFill>
                  <a:srgbClr val="124191"/>
                </a:solidFill>
                <a:latin typeface="Arial" charset="0"/>
              </a:rPr>
              <a:t>-Ha</a:t>
            </a:r>
          </a:p>
        </p:txBody>
      </p:sp>
      <p:sp>
        <p:nvSpPr>
          <p:cNvPr id="121" name="正方形/長方形 14">
            <a:extLst>
              <a:ext uri="{FF2B5EF4-FFF2-40B4-BE49-F238E27FC236}">
                <a16:creationId xmlns:a16="http://schemas.microsoft.com/office/drawing/2014/main" xmlns="" id="{88F179E2-B9D3-48D7-8E3B-89A8CE1736D4}"/>
              </a:ext>
            </a:extLst>
          </p:cNvPr>
          <p:cNvSpPr/>
          <p:nvPr/>
        </p:nvSpPr>
        <p:spPr>
          <a:xfrm>
            <a:off x="5941844" y="4189536"/>
            <a:ext cx="859219" cy="108615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28566" tIns="36279" rIns="28566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Virtualized</a:t>
            </a: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Infrastructure Manager(s)</a:t>
            </a: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AFC49882-D668-4C7D-825B-BD4531FCE314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4505542" y="2990465"/>
            <a:ext cx="0" cy="12116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C72A38F-9A3F-44B1-AE77-A8327791F035}"/>
              </a:ext>
            </a:extLst>
          </p:cNvPr>
          <p:cNvSpPr/>
          <p:nvPr/>
        </p:nvSpPr>
        <p:spPr>
          <a:xfrm>
            <a:off x="2135434" y="3681722"/>
            <a:ext cx="5117566" cy="322507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53137F7-E32E-46D9-9472-B0AD5E542D1F}"/>
              </a:ext>
            </a:extLst>
          </p:cNvPr>
          <p:cNvSpPr/>
          <p:nvPr/>
        </p:nvSpPr>
        <p:spPr>
          <a:xfrm flipH="1">
            <a:off x="1682149" y="3907285"/>
            <a:ext cx="5942349" cy="1698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607D2F-8054-42D5-A8B1-128BEF82566F}"/>
              </a:ext>
            </a:extLst>
          </p:cNvPr>
          <p:cNvSpPr/>
          <p:nvPr/>
        </p:nvSpPr>
        <p:spPr>
          <a:xfrm>
            <a:off x="2072842" y="4094696"/>
            <a:ext cx="2992368" cy="41707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xmlns="" id="{9E3E87B3-D6A1-4E76-A153-07053EE7FD14}"/>
              </a:ext>
            </a:extLst>
          </p:cNvPr>
          <p:cNvSpPr/>
          <p:nvPr/>
        </p:nvSpPr>
        <p:spPr>
          <a:xfrm>
            <a:off x="2072842" y="4584789"/>
            <a:ext cx="2992368" cy="2134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xmlns="" id="{34675117-0D85-411F-ADF3-9B64A436E5D6}"/>
              </a:ext>
            </a:extLst>
          </p:cNvPr>
          <p:cNvSpPr/>
          <p:nvPr/>
        </p:nvSpPr>
        <p:spPr>
          <a:xfrm>
            <a:off x="2060273" y="4946911"/>
            <a:ext cx="2992368" cy="53665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FB7977B6-399E-4B08-BAE5-E2B7EF58F914}"/>
              </a:ext>
            </a:extLst>
          </p:cNvPr>
          <p:cNvSpPr/>
          <p:nvPr/>
        </p:nvSpPr>
        <p:spPr>
          <a:xfrm flipH="1">
            <a:off x="7895603" y="3003884"/>
            <a:ext cx="1857931" cy="29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Reference Model scope</a:t>
            </a:r>
            <a:endParaRPr lang="hu-HU" dirty="0">
              <a:solidFill>
                <a:schemeClr val="accent5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xmlns="" id="{15DEA54D-9AD2-4480-81E1-5A065804E91A}"/>
              </a:ext>
            </a:extLst>
          </p:cNvPr>
          <p:cNvSpPr/>
          <p:nvPr/>
        </p:nvSpPr>
        <p:spPr>
          <a:xfrm flipH="1">
            <a:off x="7895603" y="3482843"/>
            <a:ext cx="1857931" cy="297738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API and interfaces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xmlns="" id="{279A1BCA-7276-4F49-8D04-0DB9BFECFDC8}"/>
              </a:ext>
            </a:extLst>
          </p:cNvPr>
          <p:cNvSpPr/>
          <p:nvPr/>
        </p:nvSpPr>
        <p:spPr>
          <a:xfrm flipH="1">
            <a:off x="7895603" y="3961802"/>
            <a:ext cx="1857931" cy="29773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Infrastructure abstraction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xmlns="" id="{DB5E32F6-1C5C-4E42-8758-4C171DAFC180}"/>
              </a:ext>
            </a:extLst>
          </p:cNvPr>
          <p:cNvSpPr/>
          <p:nvPr/>
        </p:nvSpPr>
        <p:spPr>
          <a:xfrm flipH="1">
            <a:off x="7895601" y="4440761"/>
            <a:ext cx="1857931" cy="47823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Software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B6B9A741-321F-469C-94C6-A8E45A4C17E0}"/>
              </a:ext>
            </a:extLst>
          </p:cNvPr>
          <p:cNvSpPr/>
          <p:nvPr/>
        </p:nvSpPr>
        <p:spPr>
          <a:xfrm flipH="1">
            <a:off x="7882823" y="5100214"/>
            <a:ext cx="1857931" cy="47823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Hardware</a:t>
            </a:r>
            <a:endParaRPr lang="hu-HU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1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xmlns="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xmlns="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xmlns="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xmlns="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xmlns="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xmlns="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xmlns="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xmlns="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xmlns="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xmlns="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xmlns="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xmlns="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xmlns="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xmlns="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xmlns="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xmlns="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xmlns="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xmlns="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xmlns="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xmlns="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xmlns="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xmlns="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xmlns="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xmlns="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xmlns="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xmlns="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xmlns="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xmlns="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xmlns="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xmlns="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xmlns="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xmlns="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xmlns="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xmlns="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xmlns="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xmlns="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xmlns="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xmlns="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xmlns="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xmlns="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xmlns="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xmlns="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xmlns="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xmlns="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xmlns="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xmlns="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xmlns="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xmlns="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xmlns="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xmlns="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xmlns="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xmlns="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xmlns="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xmlns="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xmlns="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xmlns="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xmlns="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xmlns="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xmlns="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xmlns="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xmlns="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xmlns="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xmlns="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xmlns="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xmlns="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xmlns="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xmlns="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xmlns="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xmlns="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xmlns="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xmlns="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xmlns="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xmlns="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xmlns="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xmlns="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xmlns="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xmlns="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xmlns="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xmlns="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xmlns="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xmlns="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xmlns="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xmlns="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xmlns="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xmlns="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xmlns="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xmlns="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xmlns="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xmlns="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xmlns="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xmlns="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xmlns="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xmlns="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xmlns="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xmlns="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xmlns="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xmlns="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xmlns="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xmlns="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xmlns="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xmlns="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xmlns="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xmlns="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xmlns="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xmlns="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xmlns="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xmlns="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xmlns="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xmlns="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xmlns="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xmlns="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xmlns="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xmlns="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xmlns="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xmlns="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xmlns="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xmlns="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xmlns="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xmlns="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xmlns="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xmlns="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xmlns="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xmlns="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xmlns="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xmlns="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xmlns="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xmlns="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xmlns="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xmlns="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xmlns="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xmlns="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xmlns="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xmlns="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xmlns="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xmlns="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xmlns="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xmlns="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xmlns="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xmlns="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xmlns="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xmlns="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xmlns="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xmlns="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xmlns="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xmlns="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xmlns="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xmlns="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xmlns="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xmlns="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xmlns="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xmlns="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xmlns="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xmlns="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xmlns="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xmlns="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xmlns="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xmlns="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xmlns="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xmlns="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xmlns="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xmlns="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xmlns="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xmlns="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xmlns="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xmlns="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xmlns="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xmlns="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xmlns="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xmlns="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xmlns="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xmlns="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xmlns="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xmlns="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xmlns="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xmlns="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xmlns="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xmlns="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xmlns="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xmlns="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xmlns="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xmlns="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xmlns="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xmlns="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xmlns="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xmlns="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xmlns="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xmlns="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xmlns="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xmlns="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xmlns="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xmlns="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xmlns="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xmlns="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xmlns="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xmlns="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xmlns="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xmlns="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xmlns="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xmlns="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xmlns="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xmlns="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xmlns="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xmlns="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xmlns="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xmlns="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xmlns="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xmlns="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xmlns="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xmlns="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xmlns="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xmlns="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xmlns="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xmlns="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xmlns="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xmlns="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xmlns="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xmlns="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xmlns="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xmlns="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xmlns="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xmlns="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xmlns="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xmlns="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xmlns="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xmlns="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xmlns="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xmlns="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xmlns="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xmlns="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xmlns="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xmlns="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xmlns="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xmlns="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xmlns="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xmlns="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xmlns="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xmlns="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xmlns="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xmlns="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xmlns="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xmlns="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xmlns="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xmlns="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xmlns="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xmlns="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xmlns="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xmlns="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xmlns="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xmlns="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</a:t>
            </a:r>
            <a:r>
              <a:rPr lang="en-GB" sz="900" b="1" dirty="0" smtClean="0">
                <a:solidFill>
                  <a:srgbClr val="FFFFFF"/>
                </a:solidFill>
                <a:latin typeface="Arial"/>
              </a:rPr>
              <a:t>workload</a:t>
            </a:r>
            <a:endParaRPr lang="en-GB" sz="9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</a:t>
            </a:r>
            <a:r>
              <a:rPr lang="en-GB" sz="900" b="1" dirty="0" smtClean="0">
                <a:solidFill>
                  <a:srgbClr val="FFFFFF"/>
                </a:solidFill>
                <a:latin typeface="Arial"/>
              </a:rPr>
              <a:t>workload</a:t>
            </a:r>
            <a:endParaRPr lang="en-GB" sz="9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>
          <a:xfrm>
            <a:off x="8125739" y="2457224"/>
            <a:ext cx="3643561" cy="2481376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Edge 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329875" y="2468136"/>
            <a:ext cx="3643561" cy="2481376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73721" y="2468136"/>
            <a:ext cx="3643561" cy="2481376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28745" y="4391539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3719" y="4102031"/>
            <a:ext cx="1582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000" b="1" dirty="0">
                <a:solidFill>
                  <a:srgbClr val="FFFFFF"/>
                </a:solidFill>
                <a:latin typeface="Arial"/>
              </a:rPr>
              <a:t>Example </a:t>
            </a:r>
            <a:r>
              <a:rPr lang="en-GB" sz="1000" b="1" dirty="0" smtClean="0">
                <a:solidFill>
                  <a:srgbClr val="FFFFFF"/>
                </a:solidFill>
                <a:latin typeface="Arial"/>
              </a:rPr>
              <a:t>workload</a:t>
            </a:r>
            <a:endParaRPr lang="en-GB" sz="10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735176" y="3083237"/>
            <a:ext cx="3212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2041" y="4162540"/>
            <a:ext cx="16101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000" b="1" dirty="0">
                <a:solidFill>
                  <a:srgbClr val="FFFFFF"/>
                </a:solidFill>
                <a:latin typeface="Arial"/>
              </a:rPr>
              <a:t>Example </a:t>
            </a:r>
            <a:r>
              <a:rPr lang="en-GB" sz="1000" b="1" dirty="0">
                <a:solidFill>
                  <a:srgbClr val="FFFFFF"/>
                </a:solidFill>
                <a:latin typeface="Arial"/>
              </a:rPr>
              <a:t>Workload</a:t>
            </a:r>
            <a:endParaRPr lang="en-GB" sz="10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0636" y="2775061"/>
            <a:ext cx="3241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endParaRPr lang="en-GB" sz="800" b="1" dirty="0">
              <a:solidFill>
                <a:srgbClr val="262626"/>
              </a:solidFill>
              <a:latin typeface="Arial"/>
            </a:endParaRPr>
          </a:p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Very Low latency </a:t>
            </a:r>
            <a:r>
              <a:rPr lang="en-GB" sz="1600" b="1" dirty="0" smtClean="0">
                <a:solidFill>
                  <a:srgbClr val="262626"/>
                </a:solidFill>
                <a:latin typeface="Arial"/>
              </a:rPr>
              <a:t>networking</a:t>
            </a:r>
          </a:p>
          <a:p>
            <a:pPr algn="ctr" defTabSz="914400"/>
            <a:endParaRPr lang="en-GB" sz="1600" b="1" dirty="0">
              <a:solidFill>
                <a:srgbClr val="262626"/>
              </a:solidFill>
              <a:latin typeface="Arial"/>
            </a:endParaRPr>
          </a:p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Use case driven profile &amp; </a:t>
            </a:r>
          </a:p>
          <a:p>
            <a:pPr algn="ctr" defTabSz="914400"/>
            <a:r>
              <a:rPr lang="en-GB" sz="1600" b="1" dirty="0">
                <a:solidFill>
                  <a:srgbClr val="262626"/>
                </a:solidFill>
                <a:latin typeface="Arial"/>
              </a:rPr>
              <a:t>Special Tech </a:t>
            </a:r>
            <a:r>
              <a:rPr lang="en-GB" sz="1600" b="1" dirty="0" smtClean="0">
                <a:solidFill>
                  <a:srgbClr val="262626"/>
                </a:solidFill>
                <a:latin typeface="Arial"/>
              </a:rPr>
              <a:t>required</a:t>
            </a:r>
            <a:endParaRPr lang="en-GB" sz="1600" b="1" dirty="0">
              <a:solidFill>
                <a:srgbClr val="262626"/>
              </a:solidFill>
              <a:latin typeface="Arial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918191" y="4396150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262626"/>
                </a:solidFill>
                <a:latin typeface="Arial"/>
              </a:rPr>
              <a:t>AAA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107637" y="4388821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262626"/>
                </a:solidFill>
                <a:latin typeface="Arial"/>
              </a:rPr>
              <a:t>NMS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82178" y="4383003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262626"/>
                </a:solidFill>
                <a:latin typeface="Arial"/>
              </a:rPr>
              <a:t>BNG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660269" y="4392845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262626"/>
                </a:solidFill>
                <a:latin typeface="Arial"/>
              </a:rPr>
              <a:t>PGW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838360" y="4391539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262626"/>
                </a:solidFill>
                <a:latin typeface="Arial"/>
              </a:rPr>
              <a:t>DPI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53527" y="4102030"/>
            <a:ext cx="1582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1000" b="1" dirty="0">
                <a:solidFill>
                  <a:srgbClr val="FFFFFF"/>
                </a:solidFill>
                <a:latin typeface="Arial"/>
              </a:rPr>
              <a:t>Example </a:t>
            </a:r>
            <a:r>
              <a:rPr lang="en-GB" sz="1000" b="1" dirty="0" smtClean="0">
                <a:solidFill>
                  <a:srgbClr val="FFFFFF"/>
                </a:solidFill>
                <a:latin typeface="Arial"/>
              </a:rPr>
              <a:t>workload</a:t>
            </a:r>
            <a:endParaRPr lang="en-GB" sz="1000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390635" y="4396150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err="1" smtClean="0">
                <a:solidFill>
                  <a:srgbClr val="262626"/>
                </a:solidFill>
                <a:latin typeface="Arial"/>
              </a:rPr>
              <a:t>vDU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460174" y="4413915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262626"/>
                </a:solidFill>
                <a:latin typeface="Arial"/>
              </a:rPr>
              <a:t>AL/ML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noProof="0" dirty="0" smtClean="0">
                <a:solidFill>
                  <a:srgbClr val="262626"/>
                </a:solidFill>
                <a:latin typeface="Arial"/>
              </a:rPr>
              <a:t>Gaming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594514" y="4413915"/>
            <a:ext cx="869444" cy="333213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smtClean="0">
                <a:solidFill>
                  <a:srgbClr val="262626"/>
                </a:solidFill>
                <a:latin typeface="Arial"/>
              </a:rPr>
              <a:t>CDN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0" dirty="0" err="1" smtClean="0">
                <a:solidFill>
                  <a:srgbClr val="262626"/>
                </a:solidFill>
                <a:latin typeface="Arial"/>
              </a:rPr>
              <a:t>GiLAN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32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xmlns="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xmlns="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xmlns="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xmlns="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xmlns="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xmlns="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34c87397-5fc1-491e-85e7-d6110dbe9cbd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71c5aaf6-e6ce-465b-b873-5148d2a4c10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ff68e1f-d7e3-4b4f-a3e0-07f53f4abd0b"/>
    <ds:schemaRef ds:uri="http://schemas.microsoft.com/office/infopath/2007/PartnerControls"/>
    <ds:schemaRef ds:uri="http://purl.org/dc/elements/1.1/"/>
    <ds:schemaRef ds:uri="http://schemas.microsoft.com/office/2006/metadata/properties"/>
    <ds:schemaRef ds:uri="12bbbc51-f7e9-481b-afc6-59484cfedc3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709</TotalTime>
  <Words>2851</Words>
  <Application>Microsoft Office PowerPoint</Application>
  <PresentationFormat>Widescreen</PresentationFormat>
  <Paragraphs>1085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Tahoma</vt:lpstr>
      <vt:lpstr>Calibri Light</vt:lpstr>
      <vt:lpstr>ＭＳ Ｐゴシック</vt:lpstr>
      <vt:lpstr>游ゴシック</vt:lpstr>
      <vt:lpstr>Vodafone Rg</vt:lpstr>
      <vt:lpstr>Century Gothic</vt:lpstr>
      <vt:lpstr>Calibri</vt:lpstr>
      <vt:lpstr>Courier New</vt:lpstr>
      <vt:lpstr>Times New Roman</vt:lpstr>
      <vt:lpstr>Wingdings 3</vt:lpstr>
      <vt:lpstr>Comic Sans MS</vt:lpstr>
      <vt:lpstr>Arial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Ahmed El Sawaf</cp:lastModifiedBy>
  <cp:revision>238</cp:revision>
  <dcterms:created xsi:type="dcterms:W3CDTF">2019-04-17T12:51:25Z</dcterms:created>
  <dcterms:modified xsi:type="dcterms:W3CDTF">2020-06-20T21:00:04Z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